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8" r:id="rId4"/>
    <p:sldId id="328" r:id="rId5"/>
    <p:sldId id="331" r:id="rId6"/>
    <p:sldId id="332" r:id="rId7"/>
    <p:sldId id="329" r:id="rId8"/>
    <p:sldId id="330" r:id="rId9"/>
    <p:sldId id="333" r:id="rId10"/>
    <p:sldId id="290" r:id="rId11"/>
    <p:sldId id="28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232"/>
    <a:srgbClr val="A54F4F"/>
    <a:srgbClr val="263C4A"/>
    <a:srgbClr val="E0E0E0"/>
    <a:srgbClr val="3B5C71"/>
    <a:srgbClr val="5787A5"/>
    <a:srgbClr val="F4F3A6"/>
    <a:srgbClr val="F28C8C"/>
    <a:srgbClr val="B1399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258" y="6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5FF47-572D-40A0-A9FF-87E1F262A5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CB04-36BC-4223-A818-C94B7E2FF3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20550673">
            <a:off x="-158659" y="-379020"/>
            <a:ext cx="2270614" cy="45734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 rot="11681872">
            <a:off x="-1018541" y="1714710"/>
            <a:ext cx="2330155" cy="4567656"/>
          </a:xfrm>
          <a:prstGeom prst="rect">
            <a:avLst/>
          </a:prstGeom>
          <a:solidFill>
            <a:srgbClr val="FE32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rtfolio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944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5FF47-572D-40A0-A9FF-87E1F262A5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CB04-36BC-4223-A818-C94B7E2FF3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다리꼴 6"/>
          <p:cNvSpPr/>
          <p:nvPr userDrawn="1"/>
        </p:nvSpPr>
        <p:spPr>
          <a:xfrm rot="10958438">
            <a:off x="-995663" y="-956648"/>
            <a:ext cx="10443869" cy="2464747"/>
          </a:xfrm>
          <a:prstGeom prst="trapezoid">
            <a:avLst>
              <a:gd name="adj" fmla="val 40710"/>
            </a:avLst>
          </a:prstGeom>
          <a:solidFill>
            <a:srgbClr val="5B9B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 userDrawn="1"/>
        </p:nvSpPr>
        <p:spPr>
          <a:xfrm rot="10800000">
            <a:off x="-1159054" y="-951257"/>
            <a:ext cx="10417354" cy="2409825"/>
          </a:xfrm>
          <a:prstGeom prst="trapezoid">
            <a:avLst>
              <a:gd name="adj" fmla="val 19071"/>
            </a:avLst>
          </a:prstGeom>
          <a:solidFill>
            <a:srgbClr val="FE32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4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9870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5FF47-572D-40A0-A9FF-87E1F262A5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CB04-36BC-4223-A818-C94B7E2FF3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838200" y="406876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직사각형 6"/>
          <p:cNvSpPr/>
          <p:nvPr userDrawn="1"/>
        </p:nvSpPr>
        <p:spPr>
          <a:xfrm rot="1076417">
            <a:off x="10132138" y="-607155"/>
            <a:ext cx="2270614" cy="45734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 rot="10143866">
            <a:off x="11118261" y="1477051"/>
            <a:ext cx="2330155" cy="4567656"/>
          </a:xfrm>
          <a:prstGeom prst="rect">
            <a:avLst/>
          </a:prstGeom>
          <a:solidFill>
            <a:srgbClr val="FE32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7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5FF47-572D-40A0-A9FF-87E1F262A5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FCB04-36BC-4223-A818-C94B7E2FF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2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accent2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Map </a:t>
            </a:r>
            <a:r>
              <a:rPr lang="en-US" altLang="ko-KR" sz="7200" dirty="0" err="1">
                <a:solidFill>
                  <a:schemeClr val="accent2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Toop</a:t>
            </a:r>
            <a:endParaRPr lang="ko-KR" altLang="en-US" sz="7200" dirty="0">
              <a:solidFill>
                <a:schemeClr val="accent2">
                  <a:lumMod val="75000"/>
                </a:schemeClr>
              </a:solidFill>
              <a:latin typeface="Adobe Heiti Std R" panose="020B0400000000000000" pitchFamily="34" charset="-128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1</a:t>
            </a:fld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641369" y="4457839"/>
            <a:ext cx="31854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3ds Light" panose="02000503020000020004"/>
                <a:ea typeface="Adobe Heiti Std R" panose="020B0400000000000000" pitchFamily="34" charset="-128"/>
              </a:rPr>
              <a:t>김동완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3ds Light" panose="02000503020000020004"/>
              <a:ea typeface="Adobe Heiti Std R" panose="020B0400000000000000" pitchFamily="34" charset="-128"/>
            </a:endParaRPr>
          </a:p>
          <a:p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3ds Light" panose="02000503020000020004" pitchFamily="50" charset="0"/>
              <a:ea typeface="Adobe Heiti Std R" panose="020B0400000000000000" pitchFamily="34" charset="-128"/>
            </a:endParaRPr>
          </a:p>
          <a:p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3ds Light" panose="02000503020000020004" pitchFamily="50" charset="0"/>
                <a:ea typeface="Adobe Heiti Std R" panose="020B0400000000000000" pitchFamily="34" charset="-128"/>
              </a:rPr>
              <a:t>Mail</a:t>
            </a:r>
          </a:p>
          <a:p>
            <a:r>
              <a:rPr lang="en-US" altLang="ko-KR" sz="2000" dirty="0">
                <a:latin typeface="3ds Light" panose="02000503020000020004" pitchFamily="50" charset="0"/>
                <a:ea typeface="Adobe Heiti Std R" panose="020B0400000000000000" pitchFamily="34" charset="-128"/>
              </a:rPr>
              <a:t>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3ds Light" panose="02000503020000020004" pitchFamily="50" charset="0"/>
                <a:ea typeface="Adobe Heiti Std R" panose="020B0400000000000000" pitchFamily="34" charset="-128"/>
              </a:rPr>
              <a:t>kdw4142@naver.com</a:t>
            </a:r>
          </a:p>
          <a:p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3ds Light" panose="02000503020000020004" pitchFamily="50" charset="0"/>
                <a:ea typeface="Adobe Heiti Std R" panose="020B0400000000000000" pitchFamily="34" charset="-128"/>
              </a:rPr>
              <a:t>Phone</a:t>
            </a:r>
            <a:r>
              <a:rPr lang="en-US" altLang="ko-KR" sz="2000" dirty="0">
                <a:latin typeface="3ds Light" panose="02000503020000020004" pitchFamily="50" charset="0"/>
                <a:ea typeface="Adobe Heiti Std R" panose="020B0400000000000000" pitchFamily="34" charset="-128"/>
              </a:rPr>
              <a:t>      </a:t>
            </a:r>
          </a:p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3ds Light" panose="02000503020000020004" pitchFamily="50" charset="0"/>
                <a:ea typeface="Adobe Heiti Std R" panose="020B0400000000000000" pitchFamily="34" charset="-128"/>
              </a:rPr>
              <a:t> 010 - 9986 - 4142</a:t>
            </a:r>
            <a:endParaRPr lang="ko-KR" altLang="en-US" sz="2000" dirty="0">
              <a:solidFill>
                <a:schemeClr val="accent3">
                  <a:lumMod val="75000"/>
                </a:schemeClr>
              </a:solidFill>
              <a:latin typeface="3ds Light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808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10</a:t>
            </a:fld>
            <a:endParaRPr lang="ko-KR" altLang="en-US" sz="20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64D39E-563C-1653-446D-DC6661D6A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53422"/>
              </p:ext>
            </p:extLst>
          </p:nvPr>
        </p:nvGraphicFramePr>
        <p:xfrm>
          <a:off x="990599" y="1568449"/>
          <a:ext cx="3838575" cy="49843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276">
                  <a:extLst>
                    <a:ext uri="{9D8B030D-6E8A-4147-A177-3AD203B41FA5}">
                      <a16:colId xmlns:a16="http://schemas.microsoft.com/office/drawing/2014/main" val="4185276424"/>
                    </a:ext>
                  </a:extLst>
                </a:gridCol>
                <a:gridCol w="591300">
                  <a:extLst>
                    <a:ext uri="{9D8B030D-6E8A-4147-A177-3AD203B41FA5}">
                      <a16:colId xmlns:a16="http://schemas.microsoft.com/office/drawing/2014/main" val="4155216737"/>
                    </a:ext>
                  </a:extLst>
                </a:gridCol>
                <a:gridCol w="2570999">
                  <a:extLst>
                    <a:ext uri="{9D8B030D-6E8A-4147-A177-3AD203B41FA5}">
                      <a16:colId xmlns:a16="http://schemas.microsoft.com/office/drawing/2014/main" val="2274326567"/>
                    </a:ext>
                  </a:extLst>
                </a:gridCol>
              </a:tblGrid>
              <a:tr h="17801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05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노멀</a:t>
                      </a:r>
                      <a:r>
                        <a:rPr lang="ko-KR" altLang="en-US" sz="900" u="none" strike="noStrike" dirty="0">
                          <a:effectLst/>
                        </a:rPr>
                        <a:t> 맵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환경 맵 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extLst>
                  <a:ext uri="{0D108BD9-81ED-4DB2-BD59-A6C34878D82A}">
                    <a16:rowId xmlns:a16="http://schemas.microsoft.com/office/drawing/2014/main" val="1309097978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06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392677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07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14844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08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233553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09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305749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578157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스카이 박스 구현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extLst>
                  <a:ext uri="{0D108BD9-81ED-4DB2-BD59-A6C34878D82A}">
                    <a16:rowId xmlns:a16="http://schemas.microsoft.com/office/drawing/2014/main" val="3019973839"/>
                  </a:ext>
                </a:extLst>
              </a:tr>
              <a:tr h="17801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655407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43437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14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75839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15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79318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리소스 수집 및 </a:t>
                      </a:r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차 맵 제작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extLst>
                  <a:ext uri="{0D108BD9-81ED-4DB2-BD59-A6C34878D82A}">
                    <a16:rowId xmlns:a16="http://schemas.microsoft.com/office/drawing/2014/main" val="1741875144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807933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캐릭터</a:t>
                      </a:r>
                      <a:r>
                        <a:rPr lang="en-US" altLang="ko-KR" sz="900" u="none" strike="noStrike" dirty="0">
                          <a:effectLst/>
                        </a:rPr>
                        <a:t>, UI, </a:t>
                      </a:r>
                      <a:r>
                        <a:rPr lang="ko-KR" altLang="en-US" sz="900" u="none" strike="noStrike" dirty="0">
                          <a:effectLst/>
                        </a:rPr>
                        <a:t>이펙트 이식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extLst>
                  <a:ext uri="{0D108BD9-81ED-4DB2-BD59-A6C34878D82A}">
                    <a16:rowId xmlns:a16="http://schemas.microsoft.com/office/drawing/2014/main" val="93544302"/>
                  </a:ext>
                </a:extLst>
              </a:tr>
              <a:tr h="17801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35669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33261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01395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03</a:t>
                      </a:r>
                      <a:r>
                        <a:rPr lang="ko-KR" altLang="en-US" sz="900" u="none" strike="noStrike" dirty="0">
                          <a:effectLst/>
                        </a:rPr>
                        <a:t>월 </a:t>
                      </a:r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r>
                        <a:rPr lang="ko-KR" altLang="en-US" sz="900" u="none" strike="noStrike" dirty="0">
                          <a:effectLst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4379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디버깅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extLst>
                  <a:ext uri="{0D108BD9-81ED-4DB2-BD59-A6C34878D82A}">
                    <a16:rowId xmlns:a16="http://schemas.microsoft.com/office/drawing/2014/main" val="2799582204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03</a:t>
                      </a:r>
                      <a:r>
                        <a:rPr lang="ko-KR" altLang="en-US" sz="900" u="none" strike="noStrike" dirty="0">
                          <a:effectLst/>
                        </a:rPr>
                        <a:t>월 </a:t>
                      </a:r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r>
                        <a:rPr lang="ko-KR" altLang="en-US" sz="900" u="none" strike="noStrike" dirty="0">
                          <a:effectLst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3680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25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휴식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extLst>
                  <a:ext uri="{0D108BD9-81ED-4DB2-BD59-A6C34878D82A}">
                    <a16:rowId xmlns:a16="http://schemas.microsoft.com/office/drawing/2014/main" val="2393636939"/>
                  </a:ext>
                </a:extLst>
              </a:tr>
              <a:tr h="17801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</a:t>
                      </a:r>
                      <a:r>
                        <a:rPr lang="ko-KR" altLang="en-US" sz="900" u="none" strike="noStrike" dirty="0">
                          <a:effectLst/>
                        </a:rPr>
                        <a:t>주차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그림자 구현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1" marR="104741" marT="52371" marB="52371" anchor="ctr"/>
                </a:tc>
                <a:extLst>
                  <a:ext uri="{0D108BD9-81ED-4DB2-BD59-A6C34878D82A}">
                    <a16:rowId xmlns:a16="http://schemas.microsoft.com/office/drawing/2014/main" val="2428766989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797295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293018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93772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87406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31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64849"/>
                  </a:ext>
                </a:extLst>
              </a:tr>
              <a:tr h="178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04</a:t>
                      </a:r>
                      <a:r>
                        <a:rPr lang="ko-KR" altLang="en-US" sz="900" u="none" strike="noStrike" dirty="0">
                          <a:effectLst/>
                        </a:rPr>
                        <a:t>월 </a:t>
                      </a:r>
                      <a:r>
                        <a:rPr lang="en-US" altLang="ko-KR" sz="900" u="none" strike="noStrike" dirty="0">
                          <a:effectLst/>
                        </a:rPr>
                        <a:t>01</a:t>
                      </a:r>
                      <a:r>
                        <a:rPr lang="ko-KR" altLang="en-US" sz="900" u="none" strike="noStrike" dirty="0">
                          <a:effectLst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2" marR="8092" marT="809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8869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0AF7B99-5051-DF33-B421-88342C1F6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15032"/>
              </p:ext>
            </p:extLst>
          </p:nvPr>
        </p:nvGraphicFramePr>
        <p:xfrm>
          <a:off x="4813299" y="1568449"/>
          <a:ext cx="4416426" cy="49843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861">
                  <a:extLst>
                    <a:ext uri="{9D8B030D-6E8A-4147-A177-3AD203B41FA5}">
                      <a16:colId xmlns:a16="http://schemas.microsoft.com/office/drawing/2014/main" val="216060913"/>
                    </a:ext>
                  </a:extLst>
                </a:gridCol>
                <a:gridCol w="888533">
                  <a:extLst>
                    <a:ext uri="{9D8B030D-6E8A-4147-A177-3AD203B41FA5}">
                      <a16:colId xmlns:a16="http://schemas.microsoft.com/office/drawing/2014/main" val="3895527352"/>
                    </a:ext>
                  </a:extLst>
                </a:gridCol>
                <a:gridCol w="2958032">
                  <a:extLst>
                    <a:ext uri="{9D8B030D-6E8A-4147-A177-3AD203B41FA5}">
                      <a16:colId xmlns:a16="http://schemas.microsoft.com/office/drawing/2014/main" val="2332890246"/>
                    </a:ext>
                  </a:extLst>
                </a:gridCol>
              </a:tblGrid>
              <a:tr h="1846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r>
                        <a:rPr lang="ko-KR" altLang="en-US" sz="900" u="none" strike="noStrike" dirty="0">
                          <a:effectLst/>
                        </a:rPr>
                        <a:t>주차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02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물리 구현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extLst>
                  <a:ext uri="{0D108BD9-81ED-4DB2-BD59-A6C34878D82A}">
                    <a16:rowId xmlns:a16="http://schemas.microsoft.com/office/drawing/2014/main" val="3495459379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03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46400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56874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05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608876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06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27840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07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918835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08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9543"/>
                  </a:ext>
                </a:extLst>
              </a:tr>
              <a:tr h="1846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09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포스트 이펙트 구현 및 </a:t>
                      </a:r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차 맵 제작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extLst>
                  <a:ext uri="{0D108BD9-81ED-4DB2-BD59-A6C34878D82A}">
                    <a16:rowId xmlns:a16="http://schemas.microsoft.com/office/drawing/2014/main" val="399787561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943812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64780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249078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14913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14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781666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15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휴식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extLst>
                  <a:ext uri="{0D108BD9-81ED-4DB2-BD59-A6C34878D82A}">
                    <a16:rowId xmlns:a16="http://schemas.microsoft.com/office/drawing/2014/main" val="3471480280"/>
                  </a:ext>
                </a:extLst>
              </a:tr>
              <a:tr h="1846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r>
                        <a:rPr lang="ko-KR" altLang="en-US" sz="900" u="none" strike="noStrike" dirty="0">
                          <a:effectLst/>
                        </a:rPr>
                        <a:t>주차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최적화 및 디버깅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extLst>
                  <a:ext uri="{0D108BD9-81ED-4DB2-BD59-A6C34878D82A}">
                    <a16:rowId xmlns:a16="http://schemas.microsoft.com/office/drawing/2014/main" val="3074716473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65880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62005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85410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163371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676196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22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537655"/>
                  </a:ext>
                </a:extLst>
              </a:tr>
              <a:tr h="18460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77026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75806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25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938322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988013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064989"/>
                  </a:ext>
                </a:extLst>
              </a:tr>
              <a:tr h="184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04</a:t>
                      </a:r>
                      <a:r>
                        <a:rPr lang="ko-KR" altLang="en-US" sz="900" u="none" strike="noStrike">
                          <a:effectLst/>
                        </a:rPr>
                        <a:t>월 </a:t>
                      </a:r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최종 발표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5" marR="7325" marT="7325" marB="0" anchor="ctr"/>
                </a:tc>
                <a:extLst>
                  <a:ext uri="{0D108BD9-81ED-4DB2-BD59-A6C34878D82A}">
                    <a16:rowId xmlns:a16="http://schemas.microsoft.com/office/drawing/2014/main" val="3500346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36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7200" dirty="0">
                <a:solidFill>
                  <a:srgbClr val="A54F4F"/>
                </a:solidFill>
              </a:rPr>
              <a:t>감사합니다</a:t>
            </a:r>
            <a:r>
              <a:rPr lang="en-US" altLang="ko-KR" sz="7200" dirty="0">
                <a:solidFill>
                  <a:srgbClr val="A54F4F"/>
                </a:solidFill>
              </a:rPr>
              <a:t>.</a:t>
            </a:r>
            <a:endParaRPr lang="ko-KR" altLang="en-US" sz="7200" dirty="0">
              <a:solidFill>
                <a:srgbClr val="A54F4F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</a:rPr>
              <a:t>김동완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ko-KR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1400" y="4621211"/>
            <a:ext cx="4093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3ds Light" panose="02000503020000020004" pitchFamily="50" charset="0"/>
                <a:ea typeface="Adobe Heiti Std R" panose="020B0400000000000000" pitchFamily="34" charset="-128"/>
              </a:rPr>
              <a:t>Mail</a:t>
            </a:r>
            <a:r>
              <a:rPr lang="en-US" altLang="ko-KR" sz="2000" dirty="0">
                <a:latin typeface="3ds Light" panose="02000503020000020004" pitchFamily="50" charset="0"/>
                <a:ea typeface="Adobe Heiti Std R" panose="020B0400000000000000" pitchFamily="34" charset="-128"/>
              </a:rPr>
              <a:t>        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3ds Light" panose="02000503020000020004" pitchFamily="50" charset="0"/>
                <a:ea typeface="Adobe Heiti Std R" panose="020B0400000000000000" pitchFamily="34" charset="-128"/>
              </a:rPr>
              <a:t>kdw4142@naver.com</a:t>
            </a:r>
          </a:p>
          <a:p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3ds Light" panose="02000503020000020004" pitchFamily="50" charset="0"/>
                <a:ea typeface="Adobe Heiti Std R" panose="020B0400000000000000" pitchFamily="34" charset="-128"/>
              </a:rPr>
              <a:t>Phone</a:t>
            </a:r>
            <a:r>
              <a:rPr lang="en-US" altLang="ko-KR" sz="2000" dirty="0">
                <a:latin typeface="3ds Light" panose="02000503020000020004" pitchFamily="50" charset="0"/>
                <a:ea typeface="Adobe Heiti Std R" panose="020B0400000000000000" pitchFamily="34" charset="-128"/>
              </a:rPr>
              <a:t>     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3ds Light" panose="02000503020000020004" pitchFamily="50" charset="0"/>
                <a:ea typeface="Adobe Heiti Std R" panose="020B0400000000000000" pitchFamily="34" charset="-128"/>
              </a:rPr>
              <a:t>010 - 9986 - 4142</a:t>
            </a:r>
            <a:endParaRPr lang="ko-KR" altLang="en-US" sz="2000" dirty="0">
              <a:solidFill>
                <a:schemeClr val="accent3">
                  <a:lumMod val="75000"/>
                </a:schemeClr>
              </a:solidFill>
              <a:latin typeface="3ds Light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2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altLang="ko-KR" dirty="0">
                <a:solidFill>
                  <a:srgbClr val="A54F4F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Map Tool </a:t>
            </a:r>
            <a:r>
              <a:rPr lang="ko-KR" altLang="en-US" dirty="0">
                <a:solidFill>
                  <a:srgbClr val="A54F4F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기능</a:t>
            </a:r>
            <a:endParaRPr lang="en-US" altLang="ko-KR" dirty="0">
              <a:solidFill>
                <a:srgbClr val="A54F4F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altLang="ko-KR" dirty="0">
              <a:solidFill>
                <a:srgbClr val="A54F4F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ko-KR" altLang="en-US" dirty="0">
                <a:solidFill>
                  <a:srgbClr val="A54F4F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목표</a:t>
            </a:r>
            <a:endParaRPr lang="en-US" altLang="ko-KR" dirty="0">
              <a:solidFill>
                <a:srgbClr val="A54F4F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altLang="ko-KR" dirty="0">
              <a:solidFill>
                <a:srgbClr val="A54F4F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ko-KR" altLang="en-US">
                <a:solidFill>
                  <a:srgbClr val="A54F4F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개발 일정</a:t>
            </a:r>
            <a:endParaRPr lang="en-US" altLang="ko-KR" dirty="0">
              <a:solidFill>
                <a:srgbClr val="A54F4F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2</a:t>
            </a:fld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411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Map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3</a:t>
            </a:fld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A62B7A-18D0-89DB-AC4C-47042C57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5010"/>
            <a:ext cx="9421717" cy="51083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118ED9-6324-4F6B-0570-ED1A4AD81931}"/>
              </a:ext>
            </a:extLst>
          </p:cNvPr>
          <p:cNvSpPr/>
          <p:nvPr/>
        </p:nvSpPr>
        <p:spPr>
          <a:xfrm>
            <a:off x="859409" y="1647825"/>
            <a:ext cx="1167353" cy="4708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2A7D4B-B3BA-A6AA-7748-C5B0542ECD1E}"/>
              </a:ext>
            </a:extLst>
          </p:cNvPr>
          <p:cNvSpPr/>
          <p:nvPr/>
        </p:nvSpPr>
        <p:spPr>
          <a:xfrm flipH="1">
            <a:off x="8607460" y="2086499"/>
            <a:ext cx="1652456" cy="2155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F5CA44-3F55-AC45-E741-724CCBDDAB06}"/>
              </a:ext>
            </a:extLst>
          </p:cNvPr>
          <p:cNvSpPr/>
          <p:nvPr/>
        </p:nvSpPr>
        <p:spPr>
          <a:xfrm flipH="1">
            <a:off x="8607460" y="4243632"/>
            <a:ext cx="1652456" cy="2155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02991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4</a:t>
            </a:fld>
            <a:endParaRPr lang="ko-KR" altLang="en-US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FC206EA-E456-AE24-3563-8429FC17E706}"/>
              </a:ext>
            </a:extLst>
          </p:cNvPr>
          <p:cNvSpPr txBox="1">
            <a:spLocks/>
          </p:cNvSpPr>
          <p:nvPr/>
        </p:nvSpPr>
        <p:spPr>
          <a:xfrm>
            <a:off x="990600" y="241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Map Tool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b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①Mode Selector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CB6C48-787F-A89A-F817-0F2D3A6A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09762"/>
            <a:ext cx="2260497" cy="14144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DF0065-B253-E0EB-6708-7C6B8F1B3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435" y="1909763"/>
            <a:ext cx="2198238" cy="42624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765627-BD54-E2A9-D5A2-B64118E4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15" y="1909762"/>
            <a:ext cx="2141218" cy="18077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FAB355-EBC2-7576-D63E-49B444962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15" y="3589753"/>
            <a:ext cx="2141217" cy="27801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CB2F13-8FBF-C7A4-C8A7-2410264FDCC7}"/>
              </a:ext>
            </a:extLst>
          </p:cNvPr>
          <p:cNvSpPr/>
          <p:nvPr/>
        </p:nvSpPr>
        <p:spPr>
          <a:xfrm>
            <a:off x="1152525" y="2466975"/>
            <a:ext cx="1579511" cy="3429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D1E7BB-A1CD-2C77-CD6B-63EC3BC8ADE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732036" y="2638425"/>
            <a:ext cx="55239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AE3FCA-0A1E-0557-FE0D-0B810D97084C}"/>
              </a:ext>
            </a:extLst>
          </p:cNvPr>
          <p:cNvSpPr/>
          <p:nvPr/>
        </p:nvSpPr>
        <p:spPr>
          <a:xfrm>
            <a:off x="1152525" y="2800350"/>
            <a:ext cx="1579511" cy="3429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226C97-6506-7671-F571-86D91EF51DBF}"/>
              </a:ext>
            </a:extLst>
          </p:cNvPr>
          <p:cNvCxnSpPr>
            <a:cxnSpLocks/>
          </p:cNvCxnSpPr>
          <p:nvPr/>
        </p:nvCxnSpPr>
        <p:spPr>
          <a:xfrm>
            <a:off x="2732036" y="2952750"/>
            <a:ext cx="4060979" cy="75669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CA3FD7B-01D8-A793-2446-CAF01F743999}"/>
              </a:ext>
            </a:extLst>
          </p:cNvPr>
          <p:cNvSpPr txBox="1"/>
          <p:nvPr/>
        </p:nvSpPr>
        <p:spPr>
          <a:xfrm>
            <a:off x="1312068" y="6381750"/>
            <a:ext cx="83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오브젝트 추가 모드와 지형 모드 선택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30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5</a:t>
            </a:fld>
            <a:endParaRPr lang="ko-KR" altLang="en-US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FC206EA-E456-AE24-3563-8429FC17E706}"/>
              </a:ext>
            </a:extLst>
          </p:cNvPr>
          <p:cNvSpPr txBox="1">
            <a:spLocks/>
          </p:cNvSpPr>
          <p:nvPr/>
        </p:nvSpPr>
        <p:spPr>
          <a:xfrm>
            <a:off x="990600" y="241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Map Tool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b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①Select Mode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DF0065-B253-E0EB-6708-7C6B8F1B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812926"/>
            <a:ext cx="2343150" cy="4543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29F98C-7A6F-1594-9A62-97E72074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038" y="1812926"/>
            <a:ext cx="7589437" cy="454342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5CE025F-4F65-8B64-F7EB-F1FA1400DE04}"/>
              </a:ext>
            </a:extLst>
          </p:cNvPr>
          <p:cNvSpPr/>
          <p:nvPr/>
        </p:nvSpPr>
        <p:spPr>
          <a:xfrm>
            <a:off x="2457450" y="3733800"/>
            <a:ext cx="1838325" cy="857250"/>
          </a:xfrm>
          <a:prstGeom prst="rightArrow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59954-1EB8-3A11-F0DE-E2C8ED54692F}"/>
              </a:ext>
            </a:extLst>
          </p:cNvPr>
          <p:cNvSpPr txBox="1"/>
          <p:nvPr/>
        </p:nvSpPr>
        <p:spPr>
          <a:xfrm>
            <a:off x="1312068" y="6381750"/>
            <a:ext cx="83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조명 및 오브젝트 추가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10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BA97C60-0B7F-567F-4865-73310B610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7" y="1681755"/>
            <a:ext cx="7219952" cy="467459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6</a:t>
            </a:fld>
            <a:endParaRPr lang="ko-KR" altLang="en-US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FC206EA-E456-AE24-3563-8429FC17E706}"/>
              </a:ext>
            </a:extLst>
          </p:cNvPr>
          <p:cNvSpPr txBox="1">
            <a:spLocks/>
          </p:cNvSpPr>
          <p:nvPr/>
        </p:nvSpPr>
        <p:spPr>
          <a:xfrm>
            <a:off x="990600" y="241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Map Tool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b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①Landscape Mode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7199B3-8A35-5279-9110-70C3EF8A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669530"/>
            <a:ext cx="2324100" cy="1962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E8689C-CB1F-9E21-15D3-70BC1E9E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3549103"/>
            <a:ext cx="2362200" cy="306705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5CE025F-4F65-8B64-F7EB-F1FA1400DE04}"/>
              </a:ext>
            </a:extLst>
          </p:cNvPr>
          <p:cNvSpPr/>
          <p:nvPr/>
        </p:nvSpPr>
        <p:spPr>
          <a:xfrm>
            <a:off x="2457450" y="3981450"/>
            <a:ext cx="1838325" cy="857250"/>
          </a:xfrm>
          <a:prstGeom prst="rightArrow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05A9D-6B4D-ECBC-773F-CB79DE5BDA1A}"/>
              </a:ext>
            </a:extLst>
          </p:cNvPr>
          <p:cNvSpPr txBox="1"/>
          <p:nvPr/>
        </p:nvSpPr>
        <p:spPr>
          <a:xfrm>
            <a:off x="1312068" y="6381750"/>
            <a:ext cx="83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지형</a:t>
            </a:r>
            <a:r>
              <a:rPr lang="en-US" altLang="ko-KR" dirty="0"/>
              <a:t> </a:t>
            </a:r>
            <a:r>
              <a:rPr lang="ko-KR" altLang="en-US" dirty="0"/>
              <a:t>생성 및 페인팅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30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7</a:t>
            </a:fld>
            <a:endParaRPr lang="ko-KR" altLang="en-US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FC206EA-E456-AE24-3563-8429FC17E706}"/>
              </a:ext>
            </a:extLst>
          </p:cNvPr>
          <p:cNvSpPr txBox="1">
            <a:spLocks/>
          </p:cNvSpPr>
          <p:nvPr/>
        </p:nvSpPr>
        <p:spPr>
          <a:xfrm>
            <a:off x="990600" y="241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Map Tool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b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②Outliner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690DA3-8708-13B2-22E1-0A5FDE71622D}"/>
              </a:ext>
            </a:extLst>
          </p:cNvPr>
          <p:cNvGrpSpPr/>
          <p:nvPr/>
        </p:nvGrpSpPr>
        <p:grpSpPr>
          <a:xfrm>
            <a:off x="1312068" y="1567410"/>
            <a:ext cx="8393908" cy="4098228"/>
            <a:chOff x="588167" y="1923500"/>
            <a:chExt cx="9079273" cy="44328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5E00BE5-9E5B-4300-7655-7719F2D75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67" y="1923500"/>
              <a:ext cx="4994343" cy="443284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CC8FF56-05D5-A523-7C54-876849C6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7700" y="1923500"/>
              <a:ext cx="5209740" cy="443284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301D64-9C72-19A0-8E5F-F6912BA03D69}"/>
                </a:ext>
              </a:extLst>
            </p:cNvPr>
            <p:cNvSpPr/>
            <p:nvPr/>
          </p:nvSpPr>
          <p:spPr>
            <a:xfrm>
              <a:off x="1085850" y="3333750"/>
              <a:ext cx="1038225" cy="29527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FFB249E-EBB3-B22D-7403-5C5575B1485A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2124075" y="3200400"/>
              <a:ext cx="2562225" cy="280988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1B5F045-B47E-930C-55CF-BA243ED991E1}"/>
              </a:ext>
            </a:extLst>
          </p:cNvPr>
          <p:cNvSpPr txBox="1"/>
          <p:nvPr/>
        </p:nvSpPr>
        <p:spPr>
          <a:xfrm>
            <a:off x="1312068" y="5886450"/>
            <a:ext cx="83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Object </a:t>
            </a:r>
            <a:r>
              <a:rPr lang="ko-KR" altLang="en-US" dirty="0"/>
              <a:t>선택 및 삭제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19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8</a:t>
            </a:fld>
            <a:endParaRPr lang="ko-KR" altLang="en-US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FC206EA-E456-AE24-3563-8429FC17E706}"/>
              </a:ext>
            </a:extLst>
          </p:cNvPr>
          <p:cNvSpPr txBox="1">
            <a:spLocks/>
          </p:cNvSpPr>
          <p:nvPr/>
        </p:nvSpPr>
        <p:spPr>
          <a:xfrm>
            <a:off x="990600" y="241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Map Tool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b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③Detail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C71881-535B-F37A-19A2-301727F1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14512"/>
            <a:ext cx="4740799" cy="4033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28C85F-5DC0-A506-41CE-66689686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724" y="1814512"/>
            <a:ext cx="4580799" cy="4033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577C2-9535-C1F1-698E-53E31AEBF118}"/>
              </a:ext>
            </a:extLst>
          </p:cNvPr>
          <p:cNvSpPr txBox="1"/>
          <p:nvPr/>
        </p:nvSpPr>
        <p:spPr>
          <a:xfrm>
            <a:off x="1312068" y="5886450"/>
            <a:ext cx="83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Object </a:t>
            </a:r>
            <a:r>
              <a:rPr lang="ko-KR" altLang="en-US" dirty="0"/>
              <a:t>마다 가지고 있는 속성 수정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44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5DC71-B660-4CCD-8445-BA392F4E41AC}" type="slidenum">
              <a:rPr lang="ko-KR" altLang="en-US" sz="2000" smtClean="0"/>
              <a:t>9</a:t>
            </a:fld>
            <a:endParaRPr lang="ko-KR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3F32E4-2776-1EAB-EF66-C1B2F140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234035"/>
            <a:ext cx="9358312" cy="486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B13B7-1D8E-D9BC-A0C0-64EFC69D862F}"/>
              </a:ext>
            </a:extLst>
          </p:cNvPr>
          <p:cNvSpPr txBox="1"/>
          <p:nvPr/>
        </p:nvSpPr>
        <p:spPr>
          <a:xfrm>
            <a:off x="1204913" y="6229905"/>
            <a:ext cx="93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마블 </a:t>
            </a:r>
            <a:r>
              <a:rPr lang="ko-KR" altLang="en-US" dirty="0" err="1"/>
              <a:t>미드나잇</a:t>
            </a:r>
            <a:r>
              <a:rPr lang="ko-KR" altLang="en-US" dirty="0"/>
              <a:t> </a:t>
            </a:r>
            <a:r>
              <a:rPr lang="ko-KR" altLang="en-US" dirty="0" err="1"/>
              <a:t>선즈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005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dobe Heiti Std R"/>
        <a:ea typeface="Adobe Heiti Std R"/>
        <a:cs typeface=""/>
      </a:majorFont>
      <a:minorFont>
        <a:latin typeface="Adobe Heiti Std R"/>
        <a:ea typeface="Adobe Heiti Std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13446</TotalTime>
  <Words>427</Words>
  <Application>Microsoft Office PowerPoint</Application>
  <PresentationFormat>와이드스크린</PresentationFormat>
  <Paragraphs>119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3ds Light</vt:lpstr>
      <vt:lpstr>Adobe Heiti Std R</vt:lpstr>
      <vt:lpstr>맑은 고딕</vt:lpstr>
      <vt:lpstr>Arial</vt:lpstr>
      <vt:lpstr>Office 테마</vt:lpstr>
      <vt:lpstr>Map Toop</vt:lpstr>
      <vt:lpstr>목차</vt:lpstr>
      <vt:lpstr>1.  Map Tool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 목표</vt:lpstr>
      <vt:lpstr>3.  개발 일정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김동완</cp:lastModifiedBy>
  <cp:revision>245</cp:revision>
  <dcterms:created xsi:type="dcterms:W3CDTF">2017-11-20T17:24:43Z</dcterms:created>
  <dcterms:modified xsi:type="dcterms:W3CDTF">2023-03-03T06:33:31Z</dcterms:modified>
</cp:coreProperties>
</file>